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721" r:id="rId3"/>
    <p:sldId id="718" r:id="rId4"/>
    <p:sldId id="681" r:id="rId5"/>
    <p:sldId id="731" r:id="rId6"/>
    <p:sldId id="732" r:id="rId7"/>
    <p:sldId id="733" r:id="rId8"/>
    <p:sldId id="735" r:id="rId9"/>
    <p:sldId id="736" r:id="rId10"/>
    <p:sldId id="727" r:id="rId11"/>
    <p:sldId id="737" r:id="rId12"/>
    <p:sldId id="738" r:id="rId13"/>
    <p:sldId id="739" r:id="rId14"/>
    <p:sldId id="740" r:id="rId15"/>
    <p:sldId id="741" r:id="rId16"/>
    <p:sldId id="742" r:id="rId17"/>
    <p:sldId id="728" r:id="rId18"/>
    <p:sldId id="743" r:id="rId19"/>
    <p:sldId id="744" r:id="rId20"/>
    <p:sldId id="745" r:id="rId21"/>
    <p:sldId id="746" r:id="rId22"/>
    <p:sldId id="747" r:id="rId23"/>
    <p:sldId id="748" r:id="rId24"/>
    <p:sldId id="729" r:id="rId25"/>
    <p:sldId id="749" r:id="rId26"/>
    <p:sldId id="750" r:id="rId27"/>
    <p:sldId id="751" r:id="rId28"/>
    <p:sldId id="752" r:id="rId29"/>
    <p:sldId id="753" r:id="rId30"/>
    <p:sldId id="754" r:id="rId31"/>
    <p:sldId id="755" r:id="rId32"/>
    <p:sldId id="756" r:id="rId33"/>
    <p:sldId id="757" r:id="rId34"/>
    <p:sldId id="730" r:id="rId35"/>
    <p:sldId id="758" r:id="rId36"/>
    <p:sldId id="759" r:id="rId37"/>
    <p:sldId id="725" r:id="rId38"/>
    <p:sldId id="760" r:id="rId39"/>
    <p:sldId id="761" r:id="rId40"/>
    <p:sldId id="762" r:id="rId41"/>
    <p:sldId id="763" r:id="rId42"/>
    <p:sldId id="780" r:id="rId43"/>
    <p:sldId id="764" r:id="rId44"/>
    <p:sldId id="765" r:id="rId45"/>
    <p:sldId id="766" r:id="rId46"/>
    <p:sldId id="767" r:id="rId47"/>
    <p:sldId id="768" r:id="rId48"/>
    <p:sldId id="769" r:id="rId49"/>
    <p:sldId id="781" r:id="rId50"/>
    <p:sldId id="770" r:id="rId51"/>
    <p:sldId id="771" r:id="rId52"/>
    <p:sldId id="723" r:id="rId53"/>
    <p:sldId id="724" r:id="rId54"/>
    <p:sldId id="772" r:id="rId55"/>
    <p:sldId id="773" r:id="rId56"/>
    <p:sldId id="774" r:id="rId57"/>
    <p:sldId id="775" r:id="rId58"/>
    <p:sldId id="776" r:id="rId59"/>
    <p:sldId id="777" r:id="rId60"/>
    <p:sldId id="778" r:id="rId61"/>
    <p:sldId id="779" r:id="rId62"/>
    <p:sldId id="385" r:id="rId6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9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124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02. PHP </a:t>
            </a:r>
            <a:r>
              <a:rPr lang="ko-KR" altLang="en-US" sz="3200" b="1" dirty="0">
                <a:solidFill>
                  <a:schemeClr val="bg1"/>
                </a:solidFill>
              </a:rPr>
              <a:t>기초 문법 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시작 페이지 만들기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출력처리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1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652E1E9-1289-4C64-936B-BFACF151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sz="2400" dirty="0"/>
              <a:t>출력처리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D17BD8-86FD-4444-BD28-735B6C4C04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에서 데이터를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echo </a:t>
            </a:r>
            <a:r>
              <a:rPr lang="ko-KR" altLang="en-US" dirty="0"/>
              <a:t>문</a:t>
            </a:r>
            <a:endParaRPr lang="en-US" altLang="ko-KR" dirty="0"/>
          </a:p>
          <a:p>
            <a:pPr lvl="3"/>
            <a:r>
              <a:rPr lang="ko-KR" altLang="en-US" dirty="0"/>
              <a:t>하나 이상의 문자열을 출력</a:t>
            </a:r>
            <a:endParaRPr lang="en-US" altLang="ko-KR" dirty="0"/>
          </a:p>
          <a:p>
            <a:pPr lvl="3"/>
            <a:r>
              <a:rPr lang="en-US" altLang="ko-KR" dirty="0"/>
              <a:t>echo </a:t>
            </a:r>
            <a:r>
              <a:rPr lang="ko-KR" altLang="en-US" dirty="0"/>
              <a:t>문의 끝에는 세미콜론</a:t>
            </a:r>
            <a:r>
              <a:rPr lang="en-US" altLang="ko-KR" dirty="0"/>
              <a:t>(;)</a:t>
            </a:r>
            <a:r>
              <a:rPr lang="ko-KR" altLang="en-US" dirty="0"/>
              <a:t>을 입력해야 함</a:t>
            </a:r>
            <a:endParaRPr lang="en-US" altLang="ko-KR" dirty="0"/>
          </a:p>
          <a:p>
            <a:pPr lvl="3"/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값 및 표현식 결과를 출력할 수 있음</a:t>
            </a:r>
            <a:endParaRPr lang="en-US" altLang="ko-KR" dirty="0"/>
          </a:p>
          <a:p>
            <a:pPr lvl="2"/>
            <a:r>
              <a:rPr lang="en-US" altLang="ko-KR" dirty="0"/>
              <a:t>print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3"/>
            <a:r>
              <a:rPr lang="en-US" altLang="ko-KR" dirty="0"/>
              <a:t>echo </a:t>
            </a:r>
            <a:r>
              <a:rPr lang="ko-KR" altLang="en-US" dirty="0"/>
              <a:t>문과 같지만 하나 이상의 문자열을 출력할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F217B2-936C-40E8-ABC0-4F2C24E5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624736" cy="8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0C166-BE8D-48FE-BD99-E3B9D955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문자열 출력하기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32A8-A93E-42EE-A5B9-B98293D935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단일 문자열 출력하기</a:t>
            </a:r>
            <a:endParaRPr lang="en-US" altLang="ko-KR" dirty="0"/>
          </a:p>
          <a:p>
            <a:pPr lvl="2"/>
            <a:r>
              <a:rPr lang="ko-KR" altLang="en-US" dirty="0"/>
              <a:t>단일 문자열을 출력할 때는 키워드 </a:t>
            </a:r>
            <a:r>
              <a:rPr lang="en-US" altLang="ko-KR" dirty="0"/>
              <a:t>echo</a:t>
            </a:r>
            <a:r>
              <a:rPr lang="ko-KR" altLang="en-US" dirty="0"/>
              <a:t>를 사용하고 출력할 문자열을 큰따옴표</a:t>
            </a:r>
            <a:r>
              <a:rPr lang="en-US" altLang="ko-KR" dirty="0"/>
              <a:t>(“”)</a:t>
            </a:r>
            <a:r>
              <a:rPr lang="ko-KR" altLang="en-US" dirty="0"/>
              <a:t>나 작은 따옴표</a:t>
            </a:r>
            <a:r>
              <a:rPr lang="en-US" altLang="ko-KR" dirty="0"/>
              <a:t>(‘’) </a:t>
            </a:r>
            <a:r>
              <a:rPr lang="ko-KR" altLang="en-US" dirty="0"/>
              <a:t>안에 표시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3AA56-E494-42E0-9C85-CD56244E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6734175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78A94-D52D-41E1-94A1-C665EEF7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41" y="4260569"/>
            <a:ext cx="5597823" cy="22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0C166-BE8D-48FE-BD99-E3B9D955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문자열 출력하기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32A8-A93E-42EE-A5B9-B98293D935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문자열 출력하기</a:t>
            </a:r>
            <a:endParaRPr lang="en-US" altLang="ko-KR" dirty="0"/>
          </a:p>
          <a:p>
            <a:pPr lvl="2"/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로 구분하여 </a:t>
            </a:r>
            <a:r>
              <a:rPr lang="en-US" altLang="ko-KR" dirty="0"/>
              <a:t>echo </a:t>
            </a:r>
            <a:r>
              <a:rPr lang="ko-KR" altLang="en-US" dirty="0"/>
              <a:t>문에 전달</a:t>
            </a:r>
            <a:endParaRPr lang="en-US" altLang="ko-KR" dirty="0"/>
          </a:p>
          <a:p>
            <a:pPr lvl="2"/>
            <a:r>
              <a:rPr lang="en-US" altLang="ko-KR" dirty="0"/>
              <a:t>"Hello"</a:t>
            </a:r>
            <a:r>
              <a:rPr lang="ko-KR" altLang="en-US" dirty="0"/>
              <a:t>와 </a:t>
            </a:r>
            <a:r>
              <a:rPr lang="en-US" altLang="ko-KR" dirty="0"/>
              <a:t>"PHP!"</a:t>
            </a:r>
            <a:r>
              <a:rPr lang="ko-KR" altLang="en-US" dirty="0"/>
              <a:t>라는 두 개의 문자열을 출력하고 싶다면 </a:t>
            </a:r>
            <a:r>
              <a:rPr lang="en-US" altLang="ko-KR" dirty="0"/>
              <a:t>("Hello", "PHP!")</a:t>
            </a:r>
            <a:r>
              <a:rPr lang="ko-KR" altLang="en-US" dirty="0"/>
              <a:t>로 전달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AFCE6-45E4-49C3-83B1-1DA6E6ED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1" y="3068960"/>
            <a:ext cx="7882458" cy="1899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BEF354-338A-47B4-A164-C4F1C132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0" y="5282756"/>
            <a:ext cx="7882458" cy="2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0C166-BE8D-48FE-BD99-E3B9D955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변수의 값 출력하기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32A8-A93E-42EE-A5B9-B98293D935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변수에 저장된 값을 출력할 때</a:t>
            </a:r>
            <a:endParaRPr lang="en-US" altLang="ko-KR" dirty="0"/>
          </a:p>
          <a:p>
            <a:pPr lvl="2"/>
            <a:r>
              <a:rPr lang="en-US" altLang="ko-KR" dirty="0"/>
              <a:t>echo </a:t>
            </a:r>
            <a:r>
              <a:rPr lang="ko-KR" altLang="en-US" dirty="0"/>
              <a:t>문에 변수를 선언하거나 따옴표 내에 변수를 설정하여 변수의 값을 출력함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16E5F3-88B1-4152-9B10-E69FB7E8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847726"/>
            <a:ext cx="7426077" cy="18542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EAA4DF-D78F-4E14-AB65-234910B4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5" y="4698503"/>
            <a:ext cx="7444080" cy="18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45CA8-97E9-4371-AC13-C5D2F3FA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변수의 값 출력하기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58906-8333-4CEA-9682-33AFEC5C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060848"/>
            <a:ext cx="77438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변수의 값 출력하기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２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echo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문을 이용하여 이름과 나이를 출력하기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2" y="1749179"/>
              <a:ext cx="72008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BB098F-63E8-499A-B99E-019157FA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1" y="1903090"/>
            <a:ext cx="7427158" cy="36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변수와 상수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4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45CA8-97E9-4371-AC13-C5D2F3FA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BBD3C-F0BA-41A5-BBC3-05470B58E5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</a:t>
            </a:r>
          </a:p>
          <a:p>
            <a:pPr lvl="2"/>
            <a:r>
              <a:rPr lang="ko-KR" altLang="en-US" dirty="0"/>
              <a:t>컴퓨터 프로그램이 처리할 데이터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를 저장하기 위한 메모리 위치 또는 저장 영역을 의미</a:t>
            </a:r>
            <a:endParaRPr lang="en-US" altLang="ko-KR" dirty="0"/>
          </a:p>
          <a:p>
            <a:r>
              <a:rPr lang="ko-KR" altLang="en-US" dirty="0"/>
              <a:t>변수 선언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03522D-8D83-49FC-9AE2-34767B6E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4" y="3211366"/>
            <a:ext cx="7829550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1BA93-7497-4021-9A6F-13DB8A55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96" y="4224983"/>
            <a:ext cx="626280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4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45CA8-97E9-4371-AC13-C5D2F3FA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BBD3C-F0BA-41A5-BBC3-05470B58E5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AB63A-3A79-4317-A759-6E241D4C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967833" cy="2520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6C1954-3E82-4C70-81CE-F3E925F17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21" y="4473116"/>
            <a:ext cx="444577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1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PHP </a:t>
            </a:r>
            <a:r>
              <a:rPr lang="ko-KR" altLang="en-US" sz="2000" b="1" dirty="0">
                <a:latin typeface="+mj-ea"/>
                <a:ea typeface="+mj-ea"/>
              </a:rPr>
              <a:t>기본 구조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출력 처리</a:t>
            </a:r>
            <a:endParaRPr lang="en-US" altLang="ko-KR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변수와 상수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자료형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연산자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8BD74-A9C4-4C5C-A31D-1A328AC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D9F77-7781-4955-AFF7-94A7CD417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 생성 규칙</a:t>
            </a:r>
            <a:endParaRPr lang="en-US" altLang="ko-KR" dirty="0"/>
          </a:p>
          <a:p>
            <a:pPr lvl="2"/>
            <a:r>
              <a:rPr lang="ko-KR" altLang="en-US" dirty="0"/>
              <a:t>모든 변수는 </a:t>
            </a:r>
            <a:r>
              <a:rPr lang="en-US" altLang="ko-KR" dirty="0"/>
              <a:t>$ </a:t>
            </a:r>
            <a:r>
              <a:rPr lang="ko-KR" altLang="en-US" dirty="0"/>
              <a:t>기호로 시작하고 그 뒤에 변수명이 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변수명은 영문자</a:t>
            </a:r>
            <a:r>
              <a:rPr lang="en-US" altLang="ko-KR" dirty="0"/>
              <a:t>(</a:t>
            </a:r>
            <a:r>
              <a:rPr lang="ko-KR" altLang="en-US" dirty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</a:t>
            </a:r>
            <a:r>
              <a:rPr lang="en-US" altLang="ko-KR" dirty="0"/>
              <a:t>) </a:t>
            </a:r>
            <a:r>
              <a:rPr lang="ko-KR" altLang="en-US" dirty="0"/>
              <a:t>또는 밑줄 문자</a:t>
            </a:r>
            <a:r>
              <a:rPr lang="en-US" altLang="ko-KR" dirty="0"/>
              <a:t>(_)</a:t>
            </a:r>
            <a:r>
              <a:rPr lang="ko-KR" altLang="en-US" dirty="0"/>
              <a:t>로 시작해야 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변수명은 숫자로 시작할 수 없습니다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변수명에는 영문자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밑줄</a:t>
            </a:r>
            <a:r>
              <a:rPr lang="en-US" altLang="ko-KR" dirty="0"/>
              <a:t>(A-z, 0-9, _)</a:t>
            </a:r>
            <a:r>
              <a:rPr lang="ko-KR" altLang="en-US" dirty="0"/>
              <a:t>만 사용할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변수명에는 공백이 포함될 수 없습니다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변수명은 대소문자를 구분합니다</a:t>
            </a:r>
            <a:r>
              <a:rPr lang="en-US" altLang="ko-KR" dirty="0"/>
              <a:t>. </a:t>
            </a:r>
            <a:r>
              <a:rPr lang="ko-KR" altLang="en-US" dirty="0"/>
              <a:t>미리 정의된 키워드는 변수명으로 사용할 수 없습니다</a:t>
            </a:r>
          </a:p>
        </p:txBody>
      </p:sp>
    </p:spTree>
    <p:extLst>
      <p:ext uri="{BB962C8B-B14F-4D97-AF65-F5344CB8AC3E}">
        <p14:creationId xmlns:p14="http://schemas.microsoft.com/office/powerpoint/2010/main" val="13660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변수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변수 선언하고 값 할당하기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552479-3322-48A2-8746-2F1FE70E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83" y="1655455"/>
            <a:ext cx="6466071" cy="48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3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8BD74-A9C4-4C5C-A31D-1A328AC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D9F77-7781-4955-AFF7-94A7CD417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  <a:r>
              <a:rPr lang="en-US" altLang="ko-KR" dirty="0"/>
              <a:t>(Constant)</a:t>
            </a:r>
          </a:p>
          <a:p>
            <a:pPr lvl="2"/>
            <a:r>
              <a:rPr lang="ko-KR" altLang="en-US" dirty="0"/>
              <a:t>프로그램이 실행되는 동안 메모리에 저장된 데이터를 변경할 수 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D31BB-A1E8-438D-8DAF-4A1AB782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09229"/>
            <a:ext cx="6705600" cy="60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03B75-7DEA-4201-B09F-9992D2F5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20" y="3003773"/>
            <a:ext cx="6734175" cy="2657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1CED8-2A8B-49C6-BD13-4B3EA4BB7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043155"/>
            <a:ext cx="3240360" cy="16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상수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상수를 사용하여 원의 넓이 구하기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DF09FD-181F-4188-A00F-AF8BAF06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700808"/>
            <a:ext cx="743376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3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자료형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01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8BD74-A9C4-4C5C-A31D-1A328AC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자료형의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D9F77-7781-4955-AFF7-94A7CD417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r>
              <a:rPr lang="en-US" altLang="ko-KR" dirty="0"/>
              <a:t>(Data Type)</a:t>
            </a:r>
          </a:p>
          <a:p>
            <a:pPr lvl="2"/>
            <a:r>
              <a:rPr lang="ko-KR" altLang="en-US" dirty="0"/>
              <a:t>변수가 저장할 수 있는 숫자</a:t>
            </a:r>
            <a:r>
              <a:rPr lang="en-US" altLang="ko-KR" dirty="0"/>
              <a:t>, </a:t>
            </a:r>
            <a:r>
              <a:rPr lang="ko-KR" altLang="en-US" dirty="0"/>
              <a:t>문자열 등의 다양한 데이터 유형을 의미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15B5F3-5675-410C-97C3-75AD0630F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4904"/>
            <a:ext cx="676217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8BD74-A9C4-4C5C-A31D-1A328AC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정수형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D9F77-7781-4955-AFF7-94A7CD417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정수형</a:t>
            </a:r>
            <a:endParaRPr lang="en-US" altLang="ko-KR" dirty="0"/>
          </a:p>
          <a:p>
            <a:pPr lvl="2"/>
            <a:r>
              <a:rPr lang="en-US" altLang="ko-KR" dirty="0"/>
              <a:t>-2, -1, 0, 1, 2</a:t>
            </a:r>
            <a:r>
              <a:rPr lang="ko-KR" altLang="en-US" dirty="0"/>
              <a:t>과 같은 소수점이 없는 정수를 의미하며 양수와 음수를 포함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ko-KR" altLang="en-US" dirty="0"/>
              <a:t>접두사 ‘</a:t>
            </a:r>
            <a:r>
              <a:rPr lang="en-US" altLang="ko-KR" dirty="0"/>
              <a:t>0x’) </a:t>
            </a:r>
            <a:r>
              <a:rPr lang="ko-KR" altLang="en-US" dirty="0"/>
              <a:t>또는 </a:t>
            </a:r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ko-KR" altLang="en-US" dirty="0"/>
              <a:t>접두사 ‘</a:t>
            </a:r>
            <a:r>
              <a:rPr lang="en-US" altLang="ko-KR" dirty="0"/>
              <a:t>0’) </a:t>
            </a:r>
            <a:r>
              <a:rPr lang="ko-KR" altLang="en-US" dirty="0"/>
              <a:t>표기법으로 지정할 수 있음</a:t>
            </a:r>
            <a:endParaRPr lang="en-US" altLang="ko-KR" dirty="0"/>
          </a:p>
          <a:p>
            <a:pPr lvl="2"/>
            <a:r>
              <a:rPr lang="ko-KR" altLang="en-US" dirty="0"/>
              <a:t>선택적으로 음수 또는 양수 기호</a:t>
            </a:r>
            <a:r>
              <a:rPr lang="en-US" altLang="ko-KR" dirty="0"/>
              <a:t>(-/+)</a:t>
            </a:r>
            <a:r>
              <a:rPr lang="ko-KR" altLang="en-US" dirty="0"/>
              <a:t>를 붙일 수 있음</a:t>
            </a:r>
            <a:endParaRPr lang="en-US" altLang="ko-KR" dirty="0"/>
          </a:p>
          <a:p>
            <a:pPr lvl="2"/>
            <a:r>
              <a:rPr lang="ko-KR" altLang="en-US" dirty="0"/>
              <a:t>범위는 </a:t>
            </a:r>
            <a:r>
              <a:rPr lang="en-US" altLang="ko-KR" dirty="0"/>
              <a:t>2,147,483,648</a:t>
            </a:r>
            <a:r>
              <a:rPr lang="ko-KR" altLang="en-US" dirty="0"/>
              <a:t>에서 </a:t>
            </a:r>
            <a:r>
              <a:rPr lang="en-US" altLang="ko-KR" dirty="0"/>
              <a:t>2,147,483,647(-231~231) </a:t>
            </a:r>
            <a:r>
              <a:rPr lang="ko-KR" altLang="en-US" dirty="0"/>
              <a:t>사이이어야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D266F5-7B98-41CE-929A-A0C9235A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20" y="3870475"/>
            <a:ext cx="67341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sz="2400" dirty="0"/>
              <a:t>정수형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2-5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정수형 변수 선언하고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변숫값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출력하기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6AF04E-EF52-4BF9-B749-3E054951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30181"/>
            <a:ext cx="6480720" cy="4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CA4A5-9242-4006-B6C7-7046C8C1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실</a:t>
            </a:r>
            <a:r>
              <a:rPr lang="ko-KR" altLang="en-US" sz="2400" dirty="0"/>
              <a:t>수형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D894C-EBF2-46C9-A32D-623CD29623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실수형</a:t>
            </a:r>
            <a:endParaRPr lang="en-US" altLang="ko-KR" dirty="0"/>
          </a:p>
          <a:p>
            <a:pPr lvl="2"/>
            <a:r>
              <a:rPr lang="ko-KR" altLang="en-US" dirty="0"/>
              <a:t>분수 또는 소수점이 있는 숫자로</a:t>
            </a:r>
            <a:r>
              <a:rPr lang="en-US" altLang="ko-KR" dirty="0"/>
              <a:t>, </a:t>
            </a:r>
            <a:r>
              <a:rPr lang="ko-KR" altLang="en-US" dirty="0"/>
              <a:t>음수 또는 양수 부호를 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37CC0-ADE4-4A4E-B1EA-9088BEDE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2490787"/>
            <a:ext cx="6734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실</a:t>
            </a:r>
            <a:r>
              <a:rPr lang="ko-KR" altLang="en-US" sz="2400" dirty="0"/>
              <a:t>수형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2-6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실수형 변수 선언하고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변숫값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출력하기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60DF00-E062-4166-A7E2-054CB149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29" y="1633980"/>
            <a:ext cx="7065342" cy="47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PHP</a:t>
            </a:r>
            <a:r>
              <a:rPr lang="ko-KR" altLang="en-US" dirty="0"/>
              <a:t>의 기본 구조를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출력처리에 대해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변수와 상수의 개념을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자료형의 유형과 개념을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연산자의 유형을 알아보고 사용법을 익힙니다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북마켓의 시작 페이지를 만들어봅니다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0BE62-36B0-445C-9329-2F74484A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불</a:t>
            </a:r>
            <a:r>
              <a:rPr lang="ko-KR" altLang="en-US" sz="2400" dirty="0"/>
              <a:t>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D264D-1E58-4311-A8C7-20A29937FC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불형</a:t>
            </a:r>
            <a:endParaRPr lang="en-US" altLang="ko-KR" dirty="0"/>
          </a:p>
          <a:p>
            <a:pPr lvl="2"/>
            <a:r>
              <a:rPr lang="en-US" altLang="ko-KR" dirty="0"/>
              <a:t>true(1)</a:t>
            </a:r>
            <a:r>
              <a:rPr lang="ko-KR" altLang="en-US" dirty="0"/>
              <a:t>와 </a:t>
            </a:r>
            <a:r>
              <a:rPr lang="en-US" altLang="ko-KR" dirty="0"/>
              <a:t>false(0)</a:t>
            </a:r>
            <a:r>
              <a:rPr lang="ko-KR" altLang="en-US" dirty="0"/>
              <a:t>의 두 가지 값만 있음</a:t>
            </a:r>
            <a:endParaRPr lang="en-US" altLang="ko-KR" dirty="0"/>
          </a:p>
          <a:p>
            <a:pPr lvl="2"/>
            <a:r>
              <a:rPr lang="ko-KR" altLang="en-US" dirty="0"/>
              <a:t>대소문자를 구분하지 않으므로 </a:t>
            </a:r>
            <a:r>
              <a:rPr lang="en-US" altLang="ko-KR" dirty="0"/>
              <a:t>true, True, TRUE, false, False</a:t>
            </a:r>
            <a:r>
              <a:rPr lang="ko-KR" altLang="en-US" dirty="0"/>
              <a:t>를 사용하여 불 값을 나타낼 수 있음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 및 </a:t>
            </a:r>
            <a:r>
              <a:rPr lang="en-US" altLang="ko-KR" dirty="0"/>
              <a:t>while </a:t>
            </a:r>
            <a:r>
              <a:rPr lang="ko-KR" altLang="en-US" dirty="0"/>
              <a:t>문과 같은 제어문을 제어하는 조건식에 참 또는 거짓을 반환할 때 사용됨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5F479-C888-4037-BE23-C40786D0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9080"/>
            <a:ext cx="6762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불</a:t>
            </a:r>
            <a:r>
              <a:rPr lang="ko-KR" altLang="en-US" sz="2400" dirty="0"/>
              <a:t>형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2-7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불형의 변수 선언하고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변숫값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출력하기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F1C30C-9FD5-431F-AFFB-0BF55D5B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772816"/>
            <a:ext cx="756084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6A23C-D1F6-4276-8B4D-5ECA7AB8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문자열</a:t>
            </a:r>
            <a:r>
              <a:rPr lang="ko-KR" altLang="en-US" sz="2400" dirty="0"/>
              <a:t>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B2B3-E725-44AF-B0F5-82715CADF9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문자열형</a:t>
            </a:r>
            <a:endParaRPr lang="en-US" altLang="ko-KR" dirty="0"/>
          </a:p>
          <a:p>
            <a:pPr lvl="2"/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 문자 및 산술 값 또는 이들의 조합</a:t>
            </a:r>
            <a:endParaRPr lang="en-US" altLang="ko-KR" dirty="0"/>
          </a:p>
          <a:p>
            <a:pPr lvl="2"/>
            <a:r>
              <a:rPr lang="ko-KR" altLang="en-US" dirty="0"/>
              <a:t>문자나 문자열을 작은따옴표</a:t>
            </a:r>
            <a:r>
              <a:rPr lang="en-US" altLang="ko-KR" dirty="0"/>
              <a:t>(‘ ’)</a:t>
            </a:r>
            <a:r>
              <a:rPr lang="ko-KR" altLang="en-US" dirty="0"/>
              <a:t>로 묶는 것이며</a:t>
            </a:r>
            <a:r>
              <a:rPr lang="en-US" altLang="ko-KR" dirty="0"/>
              <a:t>, </a:t>
            </a:r>
            <a:r>
              <a:rPr lang="ko-KR" altLang="en-US" dirty="0"/>
              <a:t>큰따옴표</a:t>
            </a:r>
            <a:r>
              <a:rPr lang="en-US" altLang="ko-KR" dirty="0"/>
              <a:t>(“ ”)</a:t>
            </a:r>
            <a:r>
              <a:rPr lang="ko-KR" altLang="en-US" dirty="0"/>
              <a:t>를 사용할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1759D-EACC-45E2-8824-4F7912D9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339808" cy="17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7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문자열</a:t>
            </a:r>
            <a:r>
              <a:rPr lang="ko-KR" altLang="en-US" sz="2400" dirty="0"/>
              <a:t>형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문자열형 변수 선언하고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변숫값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출력하기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001BF5-3409-43F0-8F5D-004B813AA69B}"/>
              </a:ext>
            </a:extLst>
          </p:cNvPr>
          <p:cNvGrpSpPr/>
          <p:nvPr/>
        </p:nvGrpSpPr>
        <p:grpSpPr>
          <a:xfrm>
            <a:off x="976760" y="1700808"/>
            <a:ext cx="7190479" cy="4743003"/>
            <a:chOff x="1233487" y="2847975"/>
            <a:chExt cx="6677025" cy="53903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F15DFD-A84F-440F-A8B7-6B1E9F60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487" y="2847975"/>
              <a:ext cx="6677025" cy="1162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02182A-1353-4344-A955-861DC46B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1587" y="3933056"/>
              <a:ext cx="6638925" cy="430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57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12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E281F9-3097-4321-BDE2-84C88746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9703C51-4D62-4E4F-B0C4-C0414C378C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endParaRPr lang="en-US" altLang="ko-KR" dirty="0"/>
          </a:p>
          <a:p>
            <a:pPr lvl="2"/>
            <a:r>
              <a:rPr lang="en-US" altLang="ko-KR" dirty="0"/>
              <a:t>PHP </a:t>
            </a:r>
            <a:r>
              <a:rPr lang="ko-KR" altLang="en-US" dirty="0"/>
              <a:t>엔진에 특정 작업을 수행하도록 지시하는 기호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82B590-CE65-45A5-A55D-71A9FF98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51" y="2564904"/>
            <a:ext cx="631249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6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74AA8-199A-4859-9620-6306746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산술연산자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86691-9C43-4F96-B6CC-CB394B835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  <a:endParaRPr lang="en-US" altLang="ko-KR" dirty="0"/>
          </a:p>
          <a:p>
            <a:pPr lvl="2"/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 등과 같은 일반적인 산술 연산을 수행하는 데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6322F0-ADA8-4975-93DC-011F154B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602502"/>
            <a:ext cx="5845085" cy="2117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1416C-D254-4C34-8305-C0FED10D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338387"/>
            <a:ext cx="6705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6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산술연산자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2-9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산술연산자를 이용하여 정수와 실수 연산하기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4E2913B-61CE-4C28-8418-2170BD9F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651150"/>
            <a:ext cx="6732414" cy="48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비교연산자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40DE7B-36A5-451A-A16A-0ECCBFBEE8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비교연산자</a:t>
            </a:r>
            <a:endParaRPr lang="en-US" altLang="ko-KR" dirty="0"/>
          </a:p>
          <a:p>
            <a:pPr lvl="2"/>
            <a:r>
              <a:rPr lang="ko-KR" altLang="en-US" dirty="0"/>
              <a:t>불 방식으로 두 값을 비교하는 데 사용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, while </a:t>
            </a:r>
            <a:r>
              <a:rPr lang="ko-KR" altLang="en-US" dirty="0"/>
              <a:t>문 등에서 조건식을 판별하는 데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CF3F4-C191-4A83-9BFF-1637B400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852936"/>
            <a:ext cx="6762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BB9A-AAFE-4D75-8C77-A60FC52E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90C82-63AD-4DD5-93F2-1696FB7F8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비교연산자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D83AB-E182-4BD9-9050-CEA2DB52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722883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PHP </a:t>
            </a:r>
            <a:r>
              <a:rPr lang="ko-KR" altLang="en-US" sz="4400" dirty="0"/>
              <a:t>기본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비교연산자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2-10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비교 연산자를 이용하여 두 정수 비교하기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6D90DC8-C151-4BB2-B4E1-D61094A5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67" y="1700807"/>
            <a:ext cx="6667500" cy="48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68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BB9A-AAFE-4D75-8C77-A60FC52E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90C82-63AD-4DD5-93F2-1696FB7F8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  <a:endParaRPr lang="en-US" altLang="ko-KR" dirty="0"/>
          </a:p>
          <a:p>
            <a:pPr lvl="2"/>
            <a:r>
              <a:rPr lang="ko-KR" altLang="en-US" dirty="0"/>
              <a:t>일반적으로 조건문을 결합하는 데 사용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, while </a:t>
            </a:r>
            <a:r>
              <a:rPr lang="ko-KR" altLang="en-US" dirty="0"/>
              <a:t>문 등에서 조건식을 판별하는 데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25A91-A808-4BA5-8D97-55E4BC3E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0" y="2996952"/>
            <a:ext cx="770267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2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BB9A-AAFE-4D75-8C77-A60FC52E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90C82-63AD-4DD5-93F2-1696FB7F8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16D153-7E92-460F-80E1-ADA632B0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9" y="2060848"/>
            <a:ext cx="7511222" cy="21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4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BB9A-AAFE-4D75-8C77-A60FC52E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90C82-63AD-4DD5-93F2-1696FB7F8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A31B3-C87D-4CA7-9E49-AA8BBA33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372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7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논리연산자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2-11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논리연산자를 이용하여 정수 계산하기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FA9175-6363-4BC4-AE18-A5C23F4C2673}"/>
              </a:ext>
            </a:extLst>
          </p:cNvPr>
          <p:cNvGrpSpPr/>
          <p:nvPr/>
        </p:nvGrpSpPr>
        <p:grpSpPr>
          <a:xfrm>
            <a:off x="1281930" y="1628800"/>
            <a:ext cx="6715125" cy="4895850"/>
            <a:chOff x="1214437" y="1833562"/>
            <a:chExt cx="6715125" cy="48958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FFEE02-0779-4D1E-857A-6DD5FC73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437" y="1833562"/>
              <a:ext cx="6715125" cy="31908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FC7DA5-5302-4321-A17A-837F060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3487" y="5024437"/>
              <a:ext cx="6696075" cy="1704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101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4AD7-8EE5-43F8-9BA1-7BDEF5B2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할당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E5545-F694-42B8-8BBD-A9B68AA916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할당연산자</a:t>
            </a:r>
            <a:endParaRPr lang="en-US" altLang="ko-KR" dirty="0"/>
          </a:p>
          <a:p>
            <a:pPr lvl="2"/>
            <a:r>
              <a:rPr lang="ko-KR" altLang="en-US" dirty="0"/>
              <a:t>변수에 값을 할당하는 데 사용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왼쪽 피연산자는 변수이고 오른쪽 피연산자가 값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연산자의 오른쪽에 주어진 값이 왼쪽에 있는 변수에 할당됨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336B2B-3BCE-4651-9F18-745CC751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3458840"/>
            <a:ext cx="67246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4AD7-8EE5-43F8-9BA1-7BDEF5B2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할당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E5545-F694-42B8-8BBD-A9B68AA916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할당연산자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C3B130-4FFE-4BA7-8565-79AA8510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52836"/>
            <a:ext cx="750164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할당</a:t>
            </a:r>
            <a:r>
              <a:rPr lang="ko-KR" altLang="en-US" dirty="0"/>
              <a:t>연산자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2-12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할당연산자를 이용하여 정수 계산하기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CD0F4EF-137D-4010-9669-F7290CE0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9"/>
            <a:ext cx="64807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7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69BD8-1650-4CB5-B37A-68250A9D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증감연산자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E2DBD-E617-46C6-89D0-00ECC6780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증가 및 감소 연산자</a:t>
            </a:r>
            <a:endParaRPr lang="en-US" altLang="ko-KR" dirty="0"/>
          </a:p>
          <a:p>
            <a:pPr lvl="2"/>
            <a:r>
              <a:rPr lang="en-US" altLang="ko-KR" dirty="0"/>
              <a:t>++</a:t>
            </a:r>
            <a:r>
              <a:rPr lang="ko-KR" altLang="en-US" dirty="0"/>
              <a:t>와 </a:t>
            </a:r>
            <a:r>
              <a:rPr lang="en-US" altLang="ko-KR" dirty="0"/>
              <a:t>--</a:t>
            </a:r>
            <a:r>
              <a:rPr lang="ko-KR" altLang="en-US" dirty="0"/>
              <a:t>로</a:t>
            </a:r>
            <a:r>
              <a:rPr lang="en-US" altLang="ko-KR" dirty="0"/>
              <a:t>, ++</a:t>
            </a:r>
            <a:r>
              <a:rPr lang="ko-KR" altLang="en-US" dirty="0"/>
              <a:t>는 피연산자에 </a:t>
            </a:r>
            <a:r>
              <a:rPr lang="en-US" altLang="ko-KR" dirty="0"/>
              <a:t>1</a:t>
            </a:r>
            <a:r>
              <a:rPr lang="ko-KR" altLang="en-US" dirty="0"/>
              <a:t>을 더하고 </a:t>
            </a:r>
            <a:r>
              <a:rPr lang="en-US" altLang="ko-KR" dirty="0"/>
              <a:t>--</a:t>
            </a:r>
            <a:r>
              <a:rPr lang="ko-KR" altLang="en-US" dirty="0"/>
              <a:t>는 피연산자에서 </a:t>
            </a:r>
            <a:r>
              <a:rPr lang="en-US" altLang="ko-KR" dirty="0"/>
              <a:t>1</a:t>
            </a:r>
            <a:r>
              <a:rPr lang="ko-KR" altLang="en-US" dirty="0"/>
              <a:t>을 빼기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변수의 위치</a:t>
            </a:r>
            <a:r>
              <a:rPr lang="en-US" altLang="ko-KR" dirty="0"/>
              <a:t>(</a:t>
            </a:r>
            <a:r>
              <a:rPr lang="ko-KR" altLang="en-US" dirty="0"/>
              <a:t>앞 또는 뒤</a:t>
            </a:r>
            <a:r>
              <a:rPr lang="en-US" altLang="ko-KR" dirty="0"/>
              <a:t>)</a:t>
            </a:r>
            <a:r>
              <a:rPr lang="ko-KR" altLang="en-US" dirty="0"/>
              <a:t>에 따라 값이 달라지기 때문에 주의해야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0E36AA-DA4D-4BB3-9CB0-EF2984AD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92" y="2996952"/>
            <a:ext cx="5678215" cy="20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7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69BD8-1650-4CB5-B37A-68250A9D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증감연산자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E2DBD-E617-46C6-89D0-00ECC6780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증가 및 감소 연산자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6C-F1D8-4B89-B82C-88CB49C3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57" y="1988840"/>
            <a:ext cx="7056086" cy="30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4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PHP </a:t>
            </a:r>
            <a:r>
              <a:rPr lang="ko-KR" altLang="en-US" sz="2400" dirty="0"/>
              <a:t>기본 구조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기본 구조</a:t>
            </a:r>
            <a:endParaRPr lang="en-US" altLang="ko-KR" dirty="0"/>
          </a:p>
          <a:p>
            <a:pPr lvl="2"/>
            <a:r>
              <a:rPr lang="en-US" altLang="ko-KR" dirty="0"/>
              <a:t>&lt;?php</a:t>
            </a:r>
            <a:r>
              <a:rPr lang="ko-KR" altLang="en-US" dirty="0"/>
              <a:t>로 시작하고 </a:t>
            </a:r>
            <a:r>
              <a:rPr lang="en-US" altLang="ko-KR" dirty="0"/>
              <a:t>?&gt;</a:t>
            </a:r>
            <a:r>
              <a:rPr lang="ko-KR" altLang="en-US" dirty="0"/>
              <a:t>로 끝나는 구분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5FE5B-A8AC-47FE-8670-F48BFCF5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9" y="2367309"/>
            <a:ext cx="7419677" cy="12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53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ko-KR" altLang="en-US" dirty="0"/>
              <a:t>증감연산자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2-13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증감연산자를 이용하여 정수 계산하기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126A6A-9823-42BC-B2E2-9EA9475723FA}"/>
              </a:ext>
            </a:extLst>
          </p:cNvPr>
          <p:cNvGrpSpPr/>
          <p:nvPr/>
        </p:nvGrpSpPr>
        <p:grpSpPr>
          <a:xfrm>
            <a:off x="1395338" y="1700436"/>
            <a:ext cx="6353323" cy="4887019"/>
            <a:chOff x="1233986" y="1772816"/>
            <a:chExt cx="6667001" cy="57275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F1BD2F-5C95-4933-AF04-4736ACBF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012" y="1772816"/>
              <a:ext cx="6657975" cy="27146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E7D3026-65F9-4641-A1D9-3A642490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3986" y="4490496"/>
              <a:ext cx="6638925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380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60623-2D21-4D38-B9D5-C18014D6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06.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8B3B6-7CEF-4BA3-A6E0-6D5CBEE5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60" y="1484784"/>
            <a:ext cx="702168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1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시작 페이지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4CD07B2-380C-43B1-96B0-8426E330CB0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5"/>
            <a:ext cx="7272808" cy="4908747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05617-6FEE-4C7E-8A5C-465E58AF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1F9CC-25EF-419A-AC0A-B013A606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2060848"/>
            <a:ext cx="666074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88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AA9DE-A186-4F44-8064-107040B8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4A085-41F4-4F85-913F-5978E76D49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시작 페이지 작성하기</a:t>
            </a:r>
            <a:endParaRPr lang="en-US" altLang="ko-KR" dirty="0"/>
          </a:p>
          <a:p>
            <a:pPr lvl="1"/>
            <a:r>
              <a:rPr lang="en-US" altLang="ko-KR" sz="1600" dirty="0"/>
              <a:t>1</a:t>
            </a:r>
            <a:r>
              <a:rPr lang="ko-KR" altLang="en-US" sz="1600" dirty="0"/>
              <a:t>장에서 작성한 ‘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‘</a:t>
            </a:r>
            <a:r>
              <a:rPr lang="en-US" altLang="ko-KR" sz="1600" dirty="0"/>
              <a:t>http://localhost/BookMarket/welcome.php’</a:t>
            </a:r>
            <a:r>
              <a:rPr lang="ko-KR" altLang="en-US" sz="1600" dirty="0"/>
              <a:t>를 입력하여 실행 결과를 확인합니다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CC9893-2990-432E-8A7B-22E5AE2B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83" y="2515319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34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AA9DE-A186-4F44-8064-107040B8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4A085-41F4-4F85-913F-5978E76D49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부트스트랩 </a:t>
            </a:r>
            <a:r>
              <a:rPr lang="en-US" altLang="ko-KR" dirty="0"/>
              <a:t>CSS </a:t>
            </a:r>
            <a:r>
              <a:rPr lang="ko-KR" altLang="en-US" dirty="0"/>
              <a:t>적용하기</a:t>
            </a:r>
            <a:endParaRPr lang="en-US" altLang="ko-KR" dirty="0"/>
          </a:p>
          <a:p>
            <a:pPr lvl="1"/>
            <a:r>
              <a:rPr lang="ko-KR" altLang="en-US" sz="1600" dirty="0"/>
              <a:t>부트스트랩에서 제공하는 스타일시트를 시작 페이지에 적용하고 웹 브라우저에 ‘</a:t>
            </a:r>
            <a:r>
              <a:rPr lang="en-US" altLang="ko-KR" sz="1600" dirty="0"/>
              <a:t>http://localhost/BookMarket/welcome.php’</a:t>
            </a:r>
            <a:r>
              <a:rPr lang="ko-KR" altLang="en-US" sz="1600" dirty="0"/>
              <a:t>를 입력하여 실행 결과를 확인합니다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D8787-AC80-48A2-88A7-72AF03AB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615203"/>
            <a:ext cx="668655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C7735C-5A08-4614-B568-040151A5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4584923"/>
            <a:ext cx="6629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3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AA9DE-A186-4F44-8064-107040B8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95C7A-A497-40E7-B80A-436EE183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865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6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FA6D-E362-4A62-8205-2B956922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F22F68-DA51-4254-BE45-3E0A5928FBC1}"/>
              </a:ext>
            </a:extLst>
          </p:cNvPr>
          <p:cNvGrpSpPr/>
          <p:nvPr/>
        </p:nvGrpSpPr>
        <p:grpSpPr>
          <a:xfrm>
            <a:off x="1115616" y="1364908"/>
            <a:ext cx="6686550" cy="5232444"/>
            <a:chOff x="1085751" y="1165666"/>
            <a:chExt cx="6686550" cy="6343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8EFB15-84E8-4D82-A1EA-B00ACF8F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165666"/>
              <a:ext cx="6638925" cy="3695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972DB1-4223-47FF-8F43-67A4A140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751" y="4861366"/>
              <a:ext cx="6686550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335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CFFDB-9D0A-4B95-9012-86D31C68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F73A7-0912-4192-B7C3-CA3F6147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33" y="1196752"/>
            <a:ext cx="6534150" cy="54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4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E6A7-DD04-4A16-AF54-83CD4EA2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PHP </a:t>
            </a:r>
            <a:r>
              <a:rPr lang="ko-KR" altLang="en-US" sz="2400" dirty="0"/>
              <a:t>기본 구조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7A417-114D-402F-85B3-E885C20E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2" y="3258937"/>
            <a:ext cx="7347328" cy="3414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94A86D-51CA-4ADD-8ECC-165969B0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08" y="1327745"/>
            <a:ext cx="722649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9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AD4F2-0523-480D-AB18-CD1282C9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118EB-4094-44CE-B476-D9A7B0EC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1" y="1775088"/>
            <a:ext cx="6686550" cy="1647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73527D-7FBC-4DFE-845A-30BDE0D8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56992"/>
            <a:ext cx="67246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2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84231-BD8F-4AEB-97AF-B605F36F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2-14 : </a:t>
            </a:r>
            <a:r>
              <a:rPr lang="ko-KR" altLang="en-US" dirty="0" err="1"/>
              <a:t>북마켓</a:t>
            </a:r>
            <a:r>
              <a:rPr lang="ko-KR" altLang="en-US" dirty="0"/>
              <a:t> 쇼핑몰 시작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3F9EF-2015-478B-8B81-DE1B953D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56792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4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PHP </a:t>
            </a:r>
            <a:r>
              <a:rPr lang="ko-KR" altLang="en-US" sz="2400" dirty="0"/>
              <a:t>기본 구조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２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태그에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HTML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태그를 이용하여 글자 색 설정하기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2" y="1749179"/>
              <a:ext cx="7200812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1 [chap02] </a:t>
              </a:r>
              <a:r>
                <a:rPr lang="ko-KR" altLang="en-US" sz="1600" b="1" dirty="0"/>
                <a:t>폴더 생성하기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비주얼 스튜디오 코드 편집기에서 </a:t>
              </a:r>
              <a:r>
                <a:rPr lang="en-US" altLang="ko-KR" sz="1600" dirty="0"/>
                <a:t>[File]-[New Window]</a:t>
              </a:r>
              <a:r>
                <a:rPr lang="ko-KR" altLang="en-US" sz="1600" dirty="0"/>
                <a:t>를 선택하 여 새 창을 엽니다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그 후 </a:t>
              </a:r>
              <a:r>
                <a:rPr lang="en-US" altLang="ko-KR" sz="1600" dirty="0"/>
                <a:t>[File]-[Open Folder]</a:t>
              </a:r>
              <a:r>
                <a:rPr lang="ko-KR" altLang="en-US" sz="1600" dirty="0"/>
                <a:t>를 선택하여 </a:t>
              </a:r>
              <a:r>
                <a:rPr lang="en-US" altLang="ko-KR" sz="1600" dirty="0"/>
                <a:t>[C:\</a:t>
              </a:r>
              <a:r>
                <a:rPr lang="en-US" altLang="ko-KR" sz="1600" dirty="0" err="1"/>
                <a:t>xampp</a:t>
              </a:r>
              <a:r>
                <a:rPr lang="en-US" altLang="ko-KR" sz="1600" dirty="0"/>
                <a:t>\</a:t>
              </a:r>
              <a:r>
                <a:rPr lang="en-US" altLang="ko-KR" sz="1600" dirty="0" err="1"/>
                <a:t>htdocs</a:t>
              </a:r>
              <a:r>
                <a:rPr lang="en-US" altLang="ko-KR" sz="1600" dirty="0"/>
                <a:t>] </a:t>
              </a:r>
              <a:r>
                <a:rPr lang="ko-KR" altLang="en-US" sz="1600" dirty="0"/>
                <a:t>폴더 하위에 </a:t>
              </a:r>
              <a:r>
                <a:rPr lang="en-US" altLang="ko-KR" sz="1600" dirty="0"/>
                <a:t>[chap02] </a:t>
              </a:r>
              <a:r>
                <a:rPr lang="ko-KR" altLang="en-US" sz="1600" dirty="0"/>
                <a:t>폴더를 생성합니다</a:t>
              </a:r>
              <a:r>
                <a:rPr lang="en-US" altLang="ko-KR" sz="1600" dirty="0"/>
                <a:t>.</a:t>
              </a:r>
            </a:p>
            <a:p>
              <a:pPr lvl="0"/>
              <a:endParaRPr lang="en-US" altLang="ko-KR" sz="1600" dirty="0">
                <a:latin typeface="Consolas" panose="020B0609020204030204" pitchFamily="49" charset="0"/>
              </a:endParaRPr>
            </a:p>
            <a:p>
              <a:pPr lvl="0"/>
              <a:endParaRPr lang="en-US" altLang="ko-KR" sz="1600" dirty="0">
                <a:latin typeface="Consolas" panose="020B0609020204030204" pitchFamily="49" charset="0"/>
              </a:endParaRPr>
            </a:p>
            <a:p>
              <a:r>
                <a:rPr lang="en-US" altLang="ko-KR" sz="1600" b="1" dirty="0"/>
                <a:t>2.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PHP </a:t>
              </a:r>
              <a:r>
                <a:rPr lang="ko-KR" altLang="en-US" sz="1600" b="1" dirty="0"/>
                <a:t>파일 생성하기</a:t>
              </a:r>
              <a:r>
                <a:rPr lang="en-US" altLang="ko-KR" sz="1600" dirty="0"/>
                <a:t>: [chap02] </a:t>
              </a:r>
              <a:r>
                <a:rPr lang="ko-KR" altLang="en-US" sz="1600" dirty="0"/>
                <a:t>폴더를 선택한 상태에서 </a:t>
              </a:r>
              <a:r>
                <a:rPr lang="en-US" altLang="ko-KR" sz="1600" dirty="0"/>
                <a:t>[New File] </a:t>
              </a:r>
              <a:r>
                <a:rPr lang="ko-KR" altLang="en-US" sz="1600" dirty="0"/>
                <a:t>아이콘을 클릭하고 </a:t>
              </a:r>
              <a:r>
                <a:rPr lang="ko-KR" altLang="en-US" sz="1600" dirty="0" err="1"/>
                <a:t>파일명으</a:t>
              </a:r>
              <a:r>
                <a:rPr lang="ko-KR" altLang="en-US" sz="1600" dirty="0"/>
                <a:t> 로 ‘</a:t>
              </a:r>
              <a:r>
                <a:rPr lang="en-US" altLang="ko-KR" sz="1600" dirty="0" err="1"/>
                <a:t>basic.php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를 입력합니다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  <a:p>
              <a:pPr lvl="0"/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67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PHP </a:t>
            </a:r>
            <a:r>
              <a:rPr lang="ko-KR" altLang="en-US" sz="2400" dirty="0"/>
              <a:t>기본 구조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２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태그에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HTML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태그를 이용하여 글자 색 설정하기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2" y="1749179"/>
              <a:ext cx="72008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3. echo </a:t>
              </a:r>
              <a:r>
                <a:rPr lang="ko-KR" altLang="en-US" sz="1600" b="1" dirty="0"/>
                <a:t>문 작성하기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화면에 출력할 내용을 큰따옴표 안에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태그의 속성들은 작은따옴표 안에 작성합니다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148AF-FA8D-4B35-B65E-BE172E5C7EAB}"/>
              </a:ext>
            </a:extLst>
          </p:cNvPr>
          <p:cNvGrpSpPr/>
          <p:nvPr/>
        </p:nvGrpSpPr>
        <p:grpSpPr>
          <a:xfrm>
            <a:off x="1214437" y="2524644"/>
            <a:ext cx="6715125" cy="3495675"/>
            <a:chOff x="1214437" y="2052637"/>
            <a:chExt cx="6715125" cy="34956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1E001BD-8DDC-4635-983C-75B761E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437" y="2052637"/>
              <a:ext cx="6715125" cy="27527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F881C9-C6AB-4EB1-B0E8-2705AFC7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9046" y="4805362"/>
              <a:ext cx="665797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74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PHP </a:t>
            </a:r>
            <a:r>
              <a:rPr lang="ko-KR" altLang="en-US" sz="2400" dirty="0"/>
              <a:t>기본 구조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２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PHP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태그에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HTML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태그를 이용하여 글자 색 설정하기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4E744B-D8B7-7E29-03B4-3BF2864672DE}"/>
                </a:ext>
              </a:extLst>
            </p:cNvPr>
            <p:cNvSpPr/>
            <p:nvPr/>
          </p:nvSpPr>
          <p:spPr>
            <a:xfrm>
              <a:off x="1012712" y="1749179"/>
              <a:ext cx="72008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/>
                <a:t>4. PHP </a:t>
              </a:r>
              <a:r>
                <a:rPr lang="ko-KR" altLang="en-US" sz="1600" b="1" dirty="0"/>
                <a:t>파일 실행하기</a:t>
              </a:r>
              <a:r>
                <a:rPr lang="en-US" altLang="ko-KR" sz="1600" b="1" dirty="0"/>
                <a:t>: </a:t>
              </a:r>
              <a:r>
                <a:rPr lang="ko-KR" altLang="en-US" sz="1600" dirty="0"/>
                <a:t>웹 브라우저에 ‘</a:t>
              </a:r>
              <a:r>
                <a:rPr lang="en-US" altLang="ko-KR" sz="1600" dirty="0"/>
                <a:t>http://localhost/chap02/</a:t>
              </a:r>
              <a:r>
                <a:rPr lang="en-US" altLang="ko-KR" sz="1600" dirty="0" err="1"/>
                <a:t>basic.php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를 입력하여 실행 결 과를 확인합니다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0AD4A0-57FB-48DB-8625-846D62FA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676368"/>
            <a:ext cx="37433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14346</TotalTime>
  <Words>1119</Words>
  <Application>Microsoft Office PowerPoint</Application>
  <PresentationFormat>화면 슬라이드 쇼(4:3)</PresentationFormat>
  <Paragraphs>191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Adobe Kaiti Std R</vt:lpstr>
      <vt:lpstr>HY견고딕</vt:lpstr>
      <vt:lpstr>맑은 고딕</vt:lpstr>
      <vt:lpstr>Arial</vt:lpstr>
      <vt:lpstr>Consolas</vt:lpstr>
      <vt:lpstr>Verdana</vt:lpstr>
      <vt:lpstr>Wingdings</vt:lpstr>
      <vt:lpstr>Office 테마</vt:lpstr>
      <vt:lpstr>CHAPTER 02. PHP 기초 문법  : 북마켓 시작 페이지 만들기</vt:lpstr>
      <vt:lpstr>PowerPoint 프레젠테이션</vt:lpstr>
      <vt:lpstr>PowerPoint 프레젠테이션</vt:lpstr>
      <vt:lpstr>PowerPoint 프레젠테이션</vt:lpstr>
      <vt:lpstr>01. PHP 기본 구조</vt:lpstr>
      <vt:lpstr>01. PHP 기본 구조</vt:lpstr>
      <vt:lpstr>01. PHP 기본 구조</vt:lpstr>
      <vt:lpstr>01. PHP 기본 구조</vt:lpstr>
      <vt:lpstr>01. PHP 기본 구조</vt:lpstr>
      <vt:lpstr>PowerPoint 프레젠테이션</vt:lpstr>
      <vt:lpstr>00. 출력처리</vt:lpstr>
      <vt:lpstr>01. 문자열 출력하기</vt:lpstr>
      <vt:lpstr>01. 문자열 출력하기</vt:lpstr>
      <vt:lpstr>02. 변수의 값 출력하기</vt:lpstr>
      <vt:lpstr>02. 변수의 값 출력하기</vt:lpstr>
      <vt:lpstr>02. 변수의 값 출력하기</vt:lpstr>
      <vt:lpstr>PowerPoint 프레젠테이션</vt:lpstr>
      <vt:lpstr>01. 변수</vt:lpstr>
      <vt:lpstr>01. 변수</vt:lpstr>
      <vt:lpstr>01. 변수</vt:lpstr>
      <vt:lpstr>01. 변수</vt:lpstr>
      <vt:lpstr>02. 상수</vt:lpstr>
      <vt:lpstr>02. 상수</vt:lpstr>
      <vt:lpstr>PowerPoint 프레젠테이션</vt:lpstr>
      <vt:lpstr>01. 자료형의 개념</vt:lpstr>
      <vt:lpstr>02. 정수형</vt:lpstr>
      <vt:lpstr>02. 정수형</vt:lpstr>
      <vt:lpstr>02. 실수형</vt:lpstr>
      <vt:lpstr>03. 실수형</vt:lpstr>
      <vt:lpstr>04. 불형</vt:lpstr>
      <vt:lpstr>04. 불형</vt:lpstr>
      <vt:lpstr>05. 문자열형</vt:lpstr>
      <vt:lpstr>05. 문자열형</vt:lpstr>
      <vt:lpstr>PowerPoint 프레젠테이션</vt:lpstr>
      <vt:lpstr>연산자</vt:lpstr>
      <vt:lpstr>01. 산술연산자</vt:lpstr>
      <vt:lpstr>01. 산술연산자</vt:lpstr>
      <vt:lpstr>02. 비교연산자</vt:lpstr>
      <vt:lpstr>02. 비교연산자</vt:lpstr>
      <vt:lpstr>02. 비교연산자</vt:lpstr>
      <vt:lpstr>03. 논리연산자</vt:lpstr>
      <vt:lpstr>03. 논리연산자</vt:lpstr>
      <vt:lpstr>03. 논리연산자</vt:lpstr>
      <vt:lpstr>03. 논리연산자</vt:lpstr>
      <vt:lpstr>04. 할당연산자</vt:lpstr>
      <vt:lpstr>04. 할당연산자</vt:lpstr>
      <vt:lpstr>04. 할당연산자</vt:lpstr>
      <vt:lpstr>05. 증감연산자</vt:lpstr>
      <vt:lpstr>05. 증감연산자</vt:lpstr>
      <vt:lpstr>05. 증감연산자</vt:lpstr>
      <vt:lpstr>06. 연산자의 우선순위</vt:lpstr>
      <vt:lpstr>PowerPoint 프레젠테이션</vt:lpstr>
      <vt:lpstr>06. [북마켓] 시작 페이지 만들기</vt:lpstr>
      <vt:lpstr>06. [북마켓] 시작 페이지 만들기</vt:lpstr>
      <vt:lpstr>예제 2-14 : 북마켓 쇼핑몰 시작 페이지 만들기</vt:lpstr>
      <vt:lpstr>예제 2-14 : 북마켓 쇼핑몰 시작 페이지 만들기</vt:lpstr>
      <vt:lpstr>예제 2-14 : 북마켓 쇼핑몰 시작 페이지 만들기</vt:lpstr>
      <vt:lpstr>예제 2-14 : 북마켓 쇼핑몰 시작 페이지 만들기</vt:lpstr>
      <vt:lpstr>예제 2-14 : 북마켓 쇼핑몰 시작 페이지 만들기</vt:lpstr>
      <vt:lpstr>예제 2-14 : 북마켓 쇼핑몰 시작 페이지 만들기</vt:lpstr>
      <vt:lpstr>예제 2-14 : 북마켓 쇼핑몰 시작 페이지 만들기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1035</cp:revision>
  <dcterms:created xsi:type="dcterms:W3CDTF">2012-07-11T10:23:22Z</dcterms:created>
  <dcterms:modified xsi:type="dcterms:W3CDTF">2024-07-22T23:53:18Z</dcterms:modified>
</cp:coreProperties>
</file>